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632109"/>
            <a:ext cx="7477601" cy="2499598"/>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Modèles d'architecture des systèmes d'informations</a:t>
            </a:r>
            <a:endParaRPr lang="en-US" sz="5249" dirty="0"/>
          </a:p>
        </p:txBody>
      </p:sp>
      <p:sp>
        <p:nvSpPr>
          <p:cNvPr id="5" name="Text 2"/>
          <p:cNvSpPr/>
          <p:nvPr/>
        </p:nvSpPr>
        <p:spPr>
          <a:xfrm>
            <a:off x="6319599" y="4464963"/>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L'architecture des systèmes d'informations (SI) définit la structure, les composants et les principes qui guident la conception et l'organisation du SI d'une entreprise. Elle fournit un cadre pour aligner les objectifs stratégiques de l'entreprise avec les capacités du SI et assurer une gestion efficace des ressources informatiques. Ce guide présente quelques modèles d'architecture des SI couramment utilisés.</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062639"/>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Étude de cas - Mise en place d'une nouvelle architecture</a:t>
            </a:r>
            <a:endParaRPr lang="en-US" sz="4374" dirty="0"/>
          </a:p>
        </p:txBody>
      </p:sp>
      <p:sp>
        <p:nvSpPr>
          <p:cNvPr id="5" name="Text 2"/>
          <p:cNvSpPr/>
          <p:nvPr/>
        </p:nvSpPr>
        <p:spPr>
          <a:xfrm>
            <a:off x="6319599" y="3784640"/>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 Faites le bilan des architectures connues au sein de votre département. </a:t>
            </a:r>
            <a:endParaRPr lang="en-US" sz="1750" dirty="0"/>
          </a:p>
        </p:txBody>
      </p:sp>
      <p:sp>
        <p:nvSpPr>
          <p:cNvPr id="6" name="Text 3"/>
          <p:cNvSpPr/>
          <p:nvPr/>
        </p:nvSpPr>
        <p:spPr>
          <a:xfrm>
            <a:off x="6319599" y="4389953"/>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B. Un des services cherche à améliorer son efficacité opérationnelle grâce à la mise en place de l'architecture en microservices. A l'aide de votre force en conduite du changement, présentez ici leur parcours et les résultats souhaités, ainsi que les défis rencontrés et comment ils peuvent être surmontés.</a:t>
            </a:r>
            <a:endParaRPr lang="en-US" sz="1750" dirty="0"/>
          </a:p>
        </p:txBody>
      </p:sp>
      <p:pic>
        <p:nvPicPr>
          <p:cNvPr id="7"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907554"/>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621167" y="427673"/>
            <a:ext cx="5562600" cy="486013"/>
          </a:xfrm>
          <a:prstGeom prst="rect">
            <a:avLst/>
          </a:prstGeom>
          <a:noFill/>
          <a:ln/>
        </p:spPr>
        <p:txBody>
          <a:bodyPr wrap="none" rtlCol="0" anchor="t"/>
          <a:lstStyle/>
          <a:p>
            <a:pPr indent="0" marL="0">
              <a:lnSpc>
                <a:spcPts val="3827"/>
              </a:lnSpc>
              <a:buNone/>
            </a:pPr>
            <a:r>
              <a:rPr lang="en-US" sz="3062" dirty="0">
                <a:solidFill>
                  <a:srgbClr val="312F2B"/>
                </a:solidFill>
                <a:latin typeface="Gelasio" pitchFamily="34" charset="0"/>
                <a:ea typeface="Gelasio" pitchFamily="34" charset="-122"/>
                <a:cs typeface="Gelasio" pitchFamily="34" charset="-120"/>
              </a:rPr>
              <a:t>1. Architecture d'entreprise (EA)</a:t>
            </a:r>
            <a:endParaRPr lang="en-US" sz="3062" dirty="0"/>
          </a:p>
        </p:txBody>
      </p:sp>
      <p:pic>
        <p:nvPicPr>
          <p:cNvPr id="5" name="Image 1" descr="preencoded.png">    </p:cNvPr>
          <p:cNvPicPr>
            <a:picLocks noChangeAspect="1"/>
          </p:cNvPicPr>
          <p:nvPr/>
        </p:nvPicPr>
        <p:blipFill>
          <a:blip r:embed="rId2"/>
          <a:stretch>
            <a:fillRect/>
          </a:stretch>
        </p:blipFill>
        <p:spPr>
          <a:xfrm>
            <a:off x="3621167" y="1224677"/>
            <a:ext cx="2307193" cy="2307193"/>
          </a:xfrm>
          <a:prstGeom prst="rect">
            <a:avLst/>
          </a:prstGeom>
        </p:spPr>
      </p:pic>
      <p:sp>
        <p:nvSpPr>
          <p:cNvPr id="6" name="Text 2"/>
          <p:cNvSpPr/>
          <p:nvPr/>
        </p:nvSpPr>
        <p:spPr>
          <a:xfrm>
            <a:off x="3894653" y="3726180"/>
            <a:ext cx="1760220" cy="243007"/>
          </a:xfrm>
          <a:prstGeom prst="rect">
            <a:avLst/>
          </a:prstGeom>
          <a:noFill/>
          <a:ln/>
        </p:spPr>
        <p:txBody>
          <a:bodyPr wrap="none" rtlCol="0" anchor="t"/>
          <a:lstStyle/>
          <a:p>
            <a:pPr algn="ctr" indent="0" marL="0">
              <a:lnSpc>
                <a:spcPts val="1914"/>
              </a:lnSpc>
              <a:buNone/>
            </a:pPr>
            <a:r>
              <a:rPr lang="en-US" sz="1531" dirty="0">
                <a:solidFill>
                  <a:srgbClr val="312F2B"/>
                </a:solidFill>
                <a:latin typeface="Gelasio" pitchFamily="34" charset="0"/>
                <a:ea typeface="Gelasio" pitchFamily="34" charset="-122"/>
                <a:cs typeface="Gelasio" pitchFamily="34" charset="-120"/>
              </a:rPr>
              <a:t>Structure holistique</a:t>
            </a:r>
            <a:endParaRPr lang="en-US" sz="1531" dirty="0"/>
          </a:p>
        </p:txBody>
      </p:sp>
      <p:sp>
        <p:nvSpPr>
          <p:cNvPr id="7" name="Text 3"/>
          <p:cNvSpPr/>
          <p:nvPr/>
        </p:nvSpPr>
        <p:spPr>
          <a:xfrm>
            <a:off x="3621167" y="4124682"/>
            <a:ext cx="2307193" cy="1492329"/>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L'EA est un modèle holistique qui définit la structure, les processus, les systèmes et les technologies nécessaires pour soutenir les opérations et atteindre les objectifs de l'entreprise.</a:t>
            </a:r>
            <a:endParaRPr lang="en-US" sz="1225" dirty="0"/>
          </a:p>
        </p:txBody>
      </p:sp>
      <p:pic>
        <p:nvPicPr>
          <p:cNvPr id="8" name="Image 2" descr="preencoded.png">    </p:cNvPr>
          <p:cNvPicPr>
            <a:picLocks noChangeAspect="1"/>
          </p:cNvPicPr>
          <p:nvPr/>
        </p:nvPicPr>
        <p:blipFill>
          <a:blip r:embed="rId3"/>
          <a:stretch>
            <a:fillRect/>
          </a:stretch>
        </p:blipFill>
        <p:spPr>
          <a:xfrm>
            <a:off x="6161603" y="1224677"/>
            <a:ext cx="2307193" cy="2307193"/>
          </a:xfrm>
          <a:prstGeom prst="rect">
            <a:avLst/>
          </a:prstGeom>
        </p:spPr>
      </p:pic>
      <p:sp>
        <p:nvSpPr>
          <p:cNvPr id="9" name="Text 4"/>
          <p:cNvSpPr/>
          <p:nvPr/>
        </p:nvSpPr>
        <p:spPr>
          <a:xfrm>
            <a:off x="6161603" y="3726180"/>
            <a:ext cx="2307193" cy="486013"/>
          </a:xfrm>
          <a:prstGeom prst="rect">
            <a:avLst/>
          </a:prstGeom>
          <a:noFill/>
          <a:ln/>
        </p:spPr>
        <p:txBody>
          <a:bodyPr wrap="square" rtlCol="0" anchor="t"/>
          <a:lstStyle/>
          <a:p>
            <a:pPr algn="ctr" indent="0" marL="0">
              <a:lnSpc>
                <a:spcPts val="1914"/>
              </a:lnSpc>
              <a:buNone/>
            </a:pPr>
            <a:r>
              <a:rPr lang="en-US" sz="1531" dirty="0">
                <a:solidFill>
                  <a:srgbClr val="312F2B"/>
                </a:solidFill>
                <a:latin typeface="Gelasio" pitchFamily="34" charset="0"/>
                <a:ea typeface="Gelasio" pitchFamily="34" charset="-122"/>
                <a:cs typeface="Gelasio" pitchFamily="34" charset="-120"/>
              </a:rPr>
              <a:t>Alignement des perspectives</a:t>
            </a:r>
            <a:endParaRPr lang="en-US" sz="1531" dirty="0"/>
          </a:p>
        </p:txBody>
      </p:sp>
      <p:sp>
        <p:nvSpPr>
          <p:cNvPr id="10" name="Text 5"/>
          <p:cNvSpPr/>
          <p:nvPr/>
        </p:nvSpPr>
        <p:spPr>
          <a:xfrm>
            <a:off x="6161603" y="4367689"/>
            <a:ext cx="2307193" cy="1492329"/>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L'EA aligne les différentes perspectives du SI, notamment l'architecture métier, l'architecture des données, l'architecture des applications et l'architecture technique.</a:t>
            </a:r>
            <a:endParaRPr lang="en-US" sz="1225" dirty="0"/>
          </a:p>
        </p:txBody>
      </p:sp>
      <p:pic>
        <p:nvPicPr>
          <p:cNvPr id="11" name="Image 3" descr="preencoded.png">    </p:cNvPr>
          <p:cNvPicPr>
            <a:picLocks noChangeAspect="1"/>
          </p:cNvPicPr>
          <p:nvPr/>
        </p:nvPicPr>
        <p:blipFill>
          <a:blip r:embed="rId4"/>
          <a:stretch>
            <a:fillRect/>
          </a:stretch>
        </p:blipFill>
        <p:spPr>
          <a:xfrm>
            <a:off x="8702040" y="1224677"/>
            <a:ext cx="2307193" cy="2307193"/>
          </a:xfrm>
          <a:prstGeom prst="rect">
            <a:avLst/>
          </a:prstGeom>
        </p:spPr>
      </p:pic>
      <p:sp>
        <p:nvSpPr>
          <p:cNvPr id="12" name="Text 6"/>
          <p:cNvSpPr/>
          <p:nvPr/>
        </p:nvSpPr>
        <p:spPr>
          <a:xfrm>
            <a:off x="8769787" y="3726180"/>
            <a:ext cx="2171700" cy="243007"/>
          </a:xfrm>
          <a:prstGeom prst="rect">
            <a:avLst/>
          </a:prstGeom>
          <a:noFill/>
          <a:ln/>
        </p:spPr>
        <p:txBody>
          <a:bodyPr wrap="none" rtlCol="0" anchor="t"/>
          <a:lstStyle/>
          <a:p>
            <a:pPr algn="ctr" indent="0" marL="0">
              <a:lnSpc>
                <a:spcPts val="1914"/>
              </a:lnSpc>
              <a:buNone/>
            </a:pPr>
            <a:r>
              <a:rPr lang="en-US" sz="1531" dirty="0">
                <a:solidFill>
                  <a:srgbClr val="312F2B"/>
                </a:solidFill>
                <a:latin typeface="Gelasio" pitchFamily="34" charset="0"/>
                <a:ea typeface="Gelasio" pitchFamily="34" charset="-122"/>
                <a:cs typeface="Gelasio" pitchFamily="34" charset="-120"/>
              </a:rPr>
              <a:t>Cohérence et intégration</a:t>
            </a:r>
            <a:endParaRPr lang="en-US" sz="1531" dirty="0"/>
          </a:p>
        </p:txBody>
      </p:sp>
      <p:sp>
        <p:nvSpPr>
          <p:cNvPr id="13" name="Text 7"/>
          <p:cNvSpPr/>
          <p:nvPr/>
        </p:nvSpPr>
        <p:spPr>
          <a:xfrm>
            <a:off x="8702040" y="4124682"/>
            <a:ext cx="2307193" cy="746165"/>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Elle vise à assurer la cohérence, l'intégration et l'agilité du SI dans son ensemble.</a:t>
            </a:r>
            <a:endParaRPr lang="en-US" sz="1225" dirty="0"/>
          </a:p>
        </p:txBody>
      </p:sp>
      <p:pic>
        <p:nvPicPr>
          <p:cNvPr id="14" name="Image 4" descr="preencoded.png">    </p:cNvPr>
          <p:cNvPicPr>
            <a:picLocks noChangeAspect="1"/>
          </p:cNvPicPr>
          <p:nvPr/>
        </p:nvPicPr>
        <p:blipFill>
          <a:blip r:embed="rId5"/>
          <a:stretch>
            <a:fillRect/>
          </a:stretch>
        </p:blipFill>
        <p:spPr>
          <a:xfrm>
            <a:off x="3621167" y="6093262"/>
            <a:ext cx="2307193" cy="2307193"/>
          </a:xfrm>
          <a:prstGeom prst="rect">
            <a:avLst/>
          </a:prstGeom>
        </p:spPr>
      </p:pic>
      <p:sp>
        <p:nvSpPr>
          <p:cNvPr id="15" name="Text 8"/>
          <p:cNvSpPr/>
          <p:nvPr/>
        </p:nvSpPr>
        <p:spPr>
          <a:xfrm>
            <a:off x="3621167" y="8594765"/>
            <a:ext cx="2307193" cy="486013"/>
          </a:xfrm>
          <a:prstGeom prst="rect">
            <a:avLst/>
          </a:prstGeom>
          <a:noFill/>
          <a:ln/>
        </p:spPr>
        <p:txBody>
          <a:bodyPr wrap="square" rtlCol="0" anchor="t"/>
          <a:lstStyle/>
          <a:p>
            <a:pPr algn="ctr" indent="0" marL="0">
              <a:lnSpc>
                <a:spcPts val="1914"/>
              </a:lnSpc>
              <a:buNone/>
            </a:pPr>
            <a:r>
              <a:rPr lang="en-US" sz="1531" dirty="0">
                <a:solidFill>
                  <a:srgbClr val="312F2B"/>
                </a:solidFill>
                <a:latin typeface="Gelasio" pitchFamily="34" charset="0"/>
                <a:ea typeface="Gelasio" pitchFamily="34" charset="-122"/>
                <a:cs typeface="Gelasio" pitchFamily="34" charset="-120"/>
              </a:rPr>
              <a:t>Alignement objectifs-capacités</a:t>
            </a:r>
            <a:endParaRPr lang="en-US" sz="1531" dirty="0"/>
          </a:p>
        </p:txBody>
      </p:sp>
      <p:sp>
        <p:nvSpPr>
          <p:cNvPr id="16" name="Text 9"/>
          <p:cNvSpPr/>
          <p:nvPr/>
        </p:nvSpPr>
        <p:spPr>
          <a:xfrm>
            <a:off x="3621167" y="9236273"/>
            <a:ext cx="2307193" cy="1243608"/>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Elle fournit un cadre pour aligner les objectifs stratégiques de l'entreprise avec les capacités du SI et assurer une gestion efficace des ressources informatiques.</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507450"/>
            <a:ext cx="595884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2. Modèle client-serveur</a:t>
            </a:r>
            <a:endParaRPr lang="en-US" sz="4374" dirty="0"/>
          </a:p>
        </p:txBody>
      </p:sp>
      <p:sp>
        <p:nvSpPr>
          <p:cNvPr id="5" name="Shape 2"/>
          <p:cNvSpPr/>
          <p:nvPr/>
        </p:nvSpPr>
        <p:spPr>
          <a:xfrm>
            <a:off x="2037993" y="2646164"/>
            <a:ext cx="3370064" cy="4075986"/>
          </a:xfrm>
          <a:prstGeom prst="roundRect">
            <a:avLst>
              <a:gd name="adj" fmla="val 2967"/>
            </a:avLst>
          </a:prstGeom>
          <a:solidFill>
            <a:srgbClr val="E8E8E3"/>
          </a:solidFill>
          <a:ln w="13811">
            <a:solidFill>
              <a:srgbClr val="D1D1C7"/>
            </a:solidFill>
            <a:prstDash val="solid"/>
          </a:ln>
        </p:spPr>
      </p:sp>
      <p:sp>
        <p:nvSpPr>
          <p:cNvPr id="6" name="Text 3"/>
          <p:cNvSpPr/>
          <p:nvPr/>
        </p:nvSpPr>
        <p:spPr>
          <a:xfrm>
            <a:off x="2273975" y="2882146"/>
            <a:ext cx="2898100" cy="1249442"/>
          </a:xfrm>
          <a:prstGeom prst="rect">
            <a:avLst/>
          </a:prstGeom>
          <a:noFill/>
          <a:ln/>
        </p:spPr>
        <p:txBody>
          <a:bodyPr wrap="square" rtlCol="0" anchor="t"/>
          <a:lstStyle/>
          <a:p>
            <a:pPr indent="0" marL="0">
              <a:lnSpc>
                <a:spcPts val="3281"/>
              </a:lnSpc>
              <a:buNone/>
            </a:pPr>
            <a:r>
              <a:rPr lang="en-US" sz="2624" dirty="0">
                <a:solidFill>
                  <a:srgbClr val="272525"/>
                </a:solidFill>
                <a:latin typeface="Gelasio" pitchFamily="34" charset="0"/>
                <a:ea typeface="Gelasio" pitchFamily="34" charset="-122"/>
                <a:cs typeface="Gelasio" pitchFamily="34" charset="-120"/>
              </a:rPr>
              <a:t>Répartition des services et des ressources</a:t>
            </a:r>
            <a:endParaRPr lang="en-US" sz="2624" dirty="0"/>
          </a:p>
        </p:txBody>
      </p:sp>
      <p:sp>
        <p:nvSpPr>
          <p:cNvPr id="7" name="Text 4"/>
          <p:cNvSpPr/>
          <p:nvPr/>
        </p:nvSpPr>
        <p:spPr>
          <a:xfrm>
            <a:off x="2273975" y="4353758"/>
            <a:ext cx="2898100"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 modèle client-serveur est un modèle d'architecture dans lequel les services et les ressources informatiques sont répartis entre un client et un serveur.</a:t>
            </a:r>
            <a:endParaRPr lang="en-US" sz="1750" dirty="0"/>
          </a:p>
        </p:txBody>
      </p:sp>
      <p:sp>
        <p:nvSpPr>
          <p:cNvPr id="8" name="Shape 5"/>
          <p:cNvSpPr/>
          <p:nvPr/>
        </p:nvSpPr>
        <p:spPr>
          <a:xfrm>
            <a:off x="5630228" y="2646164"/>
            <a:ext cx="3370064" cy="4075986"/>
          </a:xfrm>
          <a:prstGeom prst="roundRect">
            <a:avLst>
              <a:gd name="adj" fmla="val 2967"/>
            </a:avLst>
          </a:prstGeom>
          <a:solidFill>
            <a:srgbClr val="E8E8E3"/>
          </a:solidFill>
          <a:ln w="13811">
            <a:solidFill>
              <a:srgbClr val="D1D1C7"/>
            </a:solidFill>
            <a:prstDash val="solid"/>
          </a:ln>
        </p:spPr>
      </p:sp>
      <p:sp>
        <p:nvSpPr>
          <p:cNvPr id="9" name="Text 6"/>
          <p:cNvSpPr/>
          <p:nvPr/>
        </p:nvSpPr>
        <p:spPr>
          <a:xfrm>
            <a:off x="5866209" y="2882146"/>
            <a:ext cx="2898100" cy="1249442"/>
          </a:xfrm>
          <a:prstGeom prst="rect">
            <a:avLst/>
          </a:prstGeom>
          <a:noFill/>
          <a:ln/>
        </p:spPr>
        <p:txBody>
          <a:bodyPr wrap="square" rtlCol="0" anchor="t"/>
          <a:lstStyle/>
          <a:p>
            <a:pPr indent="0" marL="0">
              <a:lnSpc>
                <a:spcPts val="3281"/>
              </a:lnSpc>
              <a:buNone/>
            </a:pPr>
            <a:r>
              <a:rPr lang="en-US" sz="2624" dirty="0">
                <a:solidFill>
                  <a:srgbClr val="272525"/>
                </a:solidFill>
                <a:latin typeface="Gelasio" pitchFamily="34" charset="0"/>
                <a:ea typeface="Gelasio" pitchFamily="34" charset="-122"/>
                <a:cs typeface="Gelasio" pitchFamily="34" charset="-120"/>
              </a:rPr>
              <a:t>Tâches et responsabilités clairement définies</a:t>
            </a:r>
            <a:endParaRPr lang="en-US" sz="2624" dirty="0"/>
          </a:p>
        </p:txBody>
      </p:sp>
      <p:sp>
        <p:nvSpPr>
          <p:cNvPr id="10" name="Text 7"/>
          <p:cNvSpPr/>
          <p:nvPr/>
        </p:nvSpPr>
        <p:spPr>
          <a:xfrm>
            <a:off x="5866209" y="4353758"/>
            <a:ext cx="2898100"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 client fait une demande de service auprès du serveur, qui traite la demande et renvoie les résultats au client.</a:t>
            </a:r>
            <a:endParaRPr lang="en-US" sz="1750" dirty="0"/>
          </a:p>
        </p:txBody>
      </p:sp>
      <p:sp>
        <p:nvSpPr>
          <p:cNvPr id="11" name="Shape 8"/>
          <p:cNvSpPr/>
          <p:nvPr/>
        </p:nvSpPr>
        <p:spPr>
          <a:xfrm>
            <a:off x="9222462" y="2646164"/>
            <a:ext cx="3370064" cy="4075986"/>
          </a:xfrm>
          <a:prstGeom prst="roundRect">
            <a:avLst>
              <a:gd name="adj" fmla="val 2967"/>
            </a:avLst>
          </a:prstGeom>
          <a:solidFill>
            <a:srgbClr val="E8E8E3"/>
          </a:solidFill>
          <a:ln w="13811">
            <a:solidFill>
              <a:srgbClr val="D1D1C7"/>
            </a:solidFill>
            <a:prstDash val="solid"/>
          </a:ln>
        </p:spPr>
      </p:sp>
      <p:sp>
        <p:nvSpPr>
          <p:cNvPr id="12" name="Text 9"/>
          <p:cNvSpPr/>
          <p:nvPr/>
        </p:nvSpPr>
        <p:spPr>
          <a:xfrm>
            <a:off x="9458444" y="2882146"/>
            <a:ext cx="2898100" cy="832961"/>
          </a:xfrm>
          <a:prstGeom prst="rect">
            <a:avLst/>
          </a:prstGeom>
          <a:noFill/>
          <a:ln/>
        </p:spPr>
        <p:txBody>
          <a:bodyPr wrap="square" rtlCol="0" anchor="t"/>
          <a:lstStyle/>
          <a:p>
            <a:pPr indent="0" marL="0">
              <a:lnSpc>
                <a:spcPts val="3281"/>
              </a:lnSpc>
              <a:buNone/>
            </a:pPr>
            <a:r>
              <a:rPr lang="en-US" sz="2624" dirty="0">
                <a:solidFill>
                  <a:srgbClr val="272525"/>
                </a:solidFill>
                <a:latin typeface="Gelasio" pitchFamily="34" charset="0"/>
                <a:ea typeface="Gelasio" pitchFamily="34" charset="-122"/>
                <a:cs typeface="Gelasio" pitchFamily="34" charset="-120"/>
              </a:rPr>
              <a:t>Flexibilité et évolutivité accrues</a:t>
            </a:r>
            <a:endParaRPr lang="en-US" sz="2624" dirty="0"/>
          </a:p>
        </p:txBody>
      </p:sp>
      <p:sp>
        <p:nvSpPr>
          <p:cNvPr id="13" name="Text 10"/>
          <p:cNvSpPr/>
          <p:nvPr/>
        </p:nvSpPr>
        <p:spPr>
          <a:xfrm>
            <a:off x="9458444" y="3937278"/>
            <a:ext cx="2898100"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 modèle permet la répartition des tâches et des responsabilités entre le client et le serveur, offrant une flexibilité et une évolutivité accrues.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2280404" y="582930"/>
            <a:ext cx="9166860" cy="662345"/>
          </a:xfrm>
          <a:prstGeom prst="rect">
            <a:avLst/>
          </a:prstGeom>
          <a:noFill/>
          <a:ln/>
        </p:spPr>
        <p:txBody>
          <a:bodyPr wrap="none" rtlCol="0" anchor="t"/>
          <a:lstStyle/>
          <a:p>
            <a:pPr indent="0" marL="0">
              <a:lnSpc>
                <a:spcPts val="5216"/>
              </a:lnSpc>
              <a:buNone/>
            </a:pPr>
            <a:r>
              <a:rPr lang="en-US" sz="4173" dirty="0">
                <a:solidFill>
                  <a:srgbClr val="312F2B"/>
                </a:solidFill>
                <a:latin typeface="Gelasio" pitchFamily="34" charset="0"/>
                <a:ea typeface="Gelasio" pitchFamily="34" charset="-122"/>
                <a:cs typeface="Gelasio" pitchFamily="34" charset="-120"/>
              </a:rPr>
              <a:t>3. Architecture orientée services (SOA)</a:t>
            </a:r>
            <a:endParaRPr lang="en-US" sz="4173" dirty="0"/>
          </a:p>
        </p:txBody>
      </p:sp>
      <p:pic>
        <p:nvPicPr>
          <p:cNvPr id="5" name="Image 1" descr="preencoded.png">    </p:cNvPr>
          <p:cNvPicPr>
            <a:picLocks noChangeAspect="1"/>
          </p:cNvPicPr>
          <p:nvPr/>
        </p:nvPicPr>
        <p:blipFill>
          <a:blip r:embed="rId2"/>
          <a:stretch>
            <a:fillRect/>
          </a:stretch>
        </p:blipFill>
        <p:spPr>
          <a:xfrm>
            <a:off x="2280404" y="1669256"/>
            <a:ext cx="3144560" cy="3144560"/>
          </a:xfrm>
          <a:prstGeom prst="rect">
            <a:avLst/>
          </a:prstGeom>
        </p:spPr>
      </p:pic>
      <p:sp>
        <p:nvSpPr>
          <p:cNvPr id="6" name="Text 2"/>
          <p:cNvSpPr/>
          <p:nvPr/>
        </p:nvSpPr>
        <p:spPr>
          <a:xfrm>
            <a:off x="2686764" y="5078730"/>
            <a:ext cx="2331720" cy="331232"/>
          </a:xfrm>
          <a:prstGeom prst="rect">
            <a:avLst/>
          </a:prstGeom>
          <a:noFill/>
          <a:ln/>
        </p:spPr>
        <p:txBody>
          <a:bodyPr wrap="none" rtlCol="0" anchor="t"/>
          <a:lstStyle/>
          <a:p>
            <a:pPr algn="ctr" indent="0" marL="0">
              <a:lnSpc>
                <a:spcPts val="2608"/>
              </a:lnSpc>
              <a:buNone/>
            </a:pPr>
            <a:r>
              <a:rPr lang="en-US" sz="2087" dirty="0">
                <a:solidFill>
                  <a:srgbClr val="312F2B"/>
                </a:solidFill>
                <a:latin typeface="Gelasio" pitchFamily="34" charset="0"/>
                <a:ea typeface="Gelasio" pitchFamily="34" charset="-122"/>
                <a:cs typeface="Gelasio" pitchFamily="34" charset="-120"/>
              </a:rPr>
              <a:t>Services autonomes</a:t>
            </a:r>
            <a:endParaRPr lang="en-US" sz="2087" dirty="0"/>
          </a:p>
        </p:txBody>
      </p:sp>
      <p:sp>
        <p:nvSpPr>
          <p:cNvPr id="7" name="Text 3"/>
          <p:cNvSpPr/>
          <p:nvPr/>
        </p:nvSpPr>
        <p:spPr>
          <a:xfrm>
            <a:off x="2280404" y="5621893"/>
            <a:ext cx="3144560" cy="1356836"/>
          </a:xfrm>
          <a:prstGeom prst="rect">
            <a:avLst/>
          </a:prstGeom>
          <a:noFill/>
          <a:ln/>
        </p:spPr>
        <p:txBody>
          <a:bodyPr wrap="square" rtlCol="0" anchor="t"/>
          <a:lstStyle/>
          <a:p>
            <a:pPr algn="ctr" indent="0" marL="0">
              <a:lnSpc>
                <a:spcPts val="2671"/>
              </a:lnSpc>
              <a:buNone/>
            </a:pPr>
            <a:r>
              <a:rPr lang="en-US" sz="1669" dirty="0">
                <a:solidFill>
                  <a:srgbClr val="272525"/>
                </a:solidFill>
                <a:latin typeface="Lato" pitchFamily="34" charset="0"/>
                <a:ea typeface="Lato" pitchFamily="34" charset="-122"/>
                <a:cs typeface="Lato" pitchFamily="34" charset="-120"/>
              </a:rPr>
              <a:t>La SOA est un modèle dans lequel les fonctionnalités du SI sont exposées sous forme de services autonomes et interopérables.</a:t>
            </a:r>
            <a:endParaRPr lang="en-US" sz="1669" dirty="0"/>
          </a:p>
        </p:txBody>
      </p:sp>
      <p:pic>
        <p:nvPicPr>
          <p:cNvPr id="8" name="Image 2" descr="preencoded.png">    </p:cNvPr>
          <p:cNvPicPr>
            <a:picLocks noChangeAspect="1"/>
          </p:cNvPicPr>
          <p:nvPr/>
        </p:nvPicPr>
        <p:blipFill>
          <a:blip r:embed="rId3"/>
          <a:stretch>
            <a:fillRect/>
          </a:stretch>
        </p:blipFill>
        <p:spPr>
          <a:xfrm>
            <a:off x="5742861" y="1669256"/>
            <a:ext cx="3144560" cy="3144560"/>
          </a:xfrm>
          <a:prstGeom prst="rect">
            <a:avLst/>
          </a:prstGeom>
        </p:spPr>
      </p:pic>
      <p:sp>
        <p:nvSpPr>
          <p:cNvPr id="9" name="Text 4"/>
          <p:cNvSpPr/>
          <p:nvPr/>
        </p:nvSpPr>
        <p:spPr>
          <a:xfrm>
            <a:off x="5742861" y="5078730"/>
            <a:ext cx="3144560" cy="662464"/>
          </a:xfrm>
          <a:prstGeom prst="rect">
            <a:avLst/>
          </a:prstGeom>
          <a:noFill/>
          <a:ln/>
        </p:spPr>
        <p:txBody>
          <a:bodyPr wrap="square" rtlCol="0" anchor="t"/>
          <a:lstStyle/>
          <a:p>
            <a:pPr algn="ctr" indent="0" marL="0">
              <a:lnSpc>
                <a:spcPts val="2608"/>
              </a:lnSpc>
              <a:buNone/>
            </a:pPr>
            <a:r>
              <a:rPr lang="en-US" sz="2087" dirty="0">
                <a:solidFill>
                  <a:srgbClr val="312F2B"/>
                </a:solidFill>
                <a:latin typeface="Gelasio" pitchFamily="34" charset="0"/>
                <a:ea typeface="Gelasio" pitchFamily="34" charset="-122"/>
                <a:cs typeface="Gelasio" pitchFamily="34" charset="-120"/>
              </a:rPr>
              <a:t>Fonctionnalités réutilisables</a:t>
            </a:r>
            <a:endParaRPr lang="en-US" sz="2087" dirty="0"/>
          </a:p>
        </p:txBody>
      </p:sp>
      <p:sp>
        <p:nvSpPr>
          <p:cNvPr id="10" name="Text 5"/>
          <p:cNvSpPr/>
          <p:nvPr/>
        </p:nvSpPr>
        <p:spPr>
          <a:xfrm>
            <a:off x="5742861" y="5953125"/>
            <a:ext cx="3144560" cy="1696045"/>
          </a:xfrm>
          <a:prstGeom prst="rect">
            <a:avLst/>
          </a:prstGeom>
          <a:noFill/>
          <a:ln/>
        </p:spPr>
        <p:txBody>
          <a:bodyPr wrap="square" rtlCol="0" anchor="t"/>
          <a:lstStyle/>
          <a:p>
            <a:pPr algn="ctr" indent="0" marL="0">
              <a:lnSpc>
                <a:spcPts val="2671"/>
              </a:lnSpc>
              <a:buNone/>
            </a:pPr>
            <a:r>
              <a:rPr lang="en-US" sz="1669" dirty="0">
                <a:solidFill>
                  <a:srgbClr val="272525"/>
                </a:solidFill>
                <a:latin typeface="Lato" pitchFamily="34" charset="0"/>
                <a:ea typeface="Lato" pitchFamily="34" charset="-122"/>
                <a:cs typeface="Lato" pitchFamily="34" charset="-120"/>
              </a:rPr>
              <a:t>Les services peuvent être appelés et combinés pour répondre aux besoins spécifiques des utilisateurs et des processus métier.</a:t>
            </a:r>
            <a:endParaRPr lang="en-US" sz="1669" dirty="0"/>
          </a:p>
        </p:txBody>
      </p:sp>
      <p:pic>
        <p:nvPicPr>
          <p:cNvPr id="11" name="Image 3" descr="preencoded.png">    </p:cNvPr>
          <p:cNvPicPr>
            <a:picLocks noChangeAspect="1"/>
          </p:cNvPicPr>
          <p:nvPr/>
        </p:nvPicPr>
        <p:blipFill>
          <a:blip r:embed="rId4"/>
          <a:stretch>
            <a:fillRect/>
          </a:stretch>
        </p:blipFill>
        <p:spPr>
          <a:xfrm>
            <a:off x="9205317" y="1669256"/>
            <a:ext cx="3144679" cy="3144679"/>
          </a:xfrm>
          <a:prstGeom prst="rect">
            <a:avLst/>
          </a:prstGeom>
        </p:spPr>
      </p:pic>
      <p:sp>
        <p:nvSpPr>
          <p:cNvPr id="12" name="Text 6"/>
          <p:cNvSpPr/>
          <p:nvPr/>
        </p:nvSpPr>
        <p:spPr>
          <a:xfrm>
            <a:off x="9299377" y="5078849"/>
            <a:ext cx="2956560" cy="331232"/>
          </a:xfrm>
          <a:prstGeom prst="rect">
            <a:avLst/>
          </a:prstGeom>
          <a:noFill/>
          <a:ln/>
        </p:spPr>
        <p:txBody>
          <a:bodyPr wrap="none" rtlCol="0" anchor="t"/>
          <a:lstStyle/>
          <a:p>
            <a:pPr algn="ctr" indent="0" marL="0">
              <a:lnSpc>
                <a:spcPts val="2608"/>
              </a:lnSpc>
              <a:buNone/>
            </a:pPr>
            <a:r>
              <a:rPr lang="en-US" sz="2087" dirty="0">
                <a:solidFill>
                  <a:srgbClr val="312F2B"/>
                </a:solidFill>
                <a:latin typeface="Gelasio" pitchFamily="34" charset="0"/>
                <a:ea typeface="Gelasio" pitchFamily="34" charset="-122"/>
                <a:cs typeface="Gelasio" pitchFamily="34" charset="-120"/>
              </a:rPr>
              <a:t>Flexibilité opérationnelle</a:t>
            </a:r>
            <a:endParaRPr lang="en-US" sz="2087" dirty="0"/>
          </a:p>
        </p:txBody>
      </p:sp>
      <p:sp>
        <p:nvSpPr>
          <p:cNvPr id="13" name="Text 7"/>
          <p:cNvSpPr/>
          <p:nvPr/>
        </p:nvSpPr>
        <p:spPr>
          <a:xfrm>
            <a:off x="9205317" y="5622012"/>
            <a:ext cx="3144679" cy="1017627"/>
          </a:xfrm>
          <a:prstGeom prst="rect">
            <a:avLst/>
          </a:prstGeom>
          <a:noFill/>
          <a:ln/>
        </p:spPr>
        <p:txBody>
          <a:bodyPr wrap="square" rtlCol="0" anchor="t"/>
          <a:lstStyle/>
          <a:p>
            <a:pPr algn="ctr" indent="0" marL="0">
              <a:lnSpc>
                <a:spcPts val="2671"/>
              </a:lnSpc>
              <a:buNone/>
            </a:pPr>
            <a:r>
              <a:rPr lang="en-US" sz="1669" dirty="0">
                <a:solidFill>
                  <a:srgbClr val="272525"/>
                </a:solidFill>
                <a:latin typeface="Lato" pitchFamily="34" charset="0"/>
                <a:ea typeface="Lato" pitchFamily="34" charset="-122"/>
                <a:cs typeface="Lato" pitchFamily="34" charset="-120"/>
              </a:rPr>
              <a:t>La SOA favorise la réutilisabilité, la flexibilité et l'intégration des services au sein du SI.</a:t>
            </a:r>
            <a:endParaRPr lang="en-US" sz="166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901779"/>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4. Architecture en nuage (Cloud)</a:t>
            </a:r>
            <a:endParaRPr lang="en-US" sz="4374" dirty="0"/>
          </a:p>
        </p:txBody>
      </p:sp>
      <p:sp>
        <p:nvSpPr>
          <p:cNvPr id="5" name="Shape 2"/>
          <p:cNvSpPr/>
          <p:nvPr/>
        </p:nvSpPr>
        <p:spPr>
          <a:xfrm>
            <a:off x="6319599" y="2797373"/>
            <a:ext cx="499943" cy="499943"/>
          </a:xfrm>
          <a:prstGeom prst="roundRect">
            <a:avLst>
              <a:gd name="adj" fmla="val 20000"/>
            </a:avLst>
          </a:prstGeom>
          <a:solidFill>
            <a:srgbClr val="E8E8E3"/>
          </a:solidFill>
          <a:ln w="13811">
            <a:solidFill>
              <a:srgbClr val="D1D1C7"/>
            </a:solidFill>
            <a:prstDash val="solid"/>
          </a:ln>
        </p:spPr>
      </p:sp>
      <p:sp>
        <p:nvSpPr>
          <p:cNvPr id="6" name="Text 3"/>
          <p:cNvSpPr/>
          <p:nvPr/>
        </p:nvSpPr>
        <p:spPr>
          <a:xfrm>
            <a:off x="6497122" y="2839045"/>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7" name="Text 4"/>
          <p:cNvSpPr/>
          <p:nvPr/>
        </p:nvSpPr>
        <p:spPr>
          <a:xfrm>
            <a:off x="7041713" y="2873693"/>
            <a:ext cx="252984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Mise à l'échelle facile</a:t>
            </a:r>
            <a:endParaRPr lang="en-US" sz="2187" dirty="0"/>
          </a:p>
        </p:txBody>
      </p:sp>
      <p:sp>
        <p:nvSpPr>
          <p:cNvPr id="8" name="Text 5"/>
          <p:cNvSpPr/>
          <p:nvPr/>
        </p:nvSpPr>
        <p:spPr>
          <a:xfrm>
            <a:off x="7041713" y="3443049"/>
            <a:ext cx="2905601"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L'architecture en nuage est un modèle d'architecture qui utilise les services de cloud computing pour fournir des ressources informatiques à la demande.</a:t>
            </a:r>
            <a:endParaRPr lang="en-US" sz="1750" dirty="0"/>
          </a:p>
        </p:txBody>
      </p:sp>
      <p:sp>
        <p:nvSpPr>
          <p:cNvPr id="9" name="Shape 6"/>
          <p:cNvSpPr/>
          <p:nvPr/>
        </p:nvSpPr>
        <p:spPr>
          <a:xfrm>
            <a:off x="10169485" y="2797373"/>
            <a:ext cx="499943" cy="499943"/>
          </a:xfrm>
          <a:prstGeom prst="roundRect">
            <a:avLst>
              <a:gd name="adj" fmla="val 20000"/>
            </a:avLst>
          </a:prstGeom>
          <a:solidFill>
            <a:srgbClr val="E8E8E3"/>
          </a:solidFill>
          <a:ln w="13811">
            <a:solidFill>
              <a:srgbClr val="D1D1C7"/>
            </a:solidFill>
            <a:prstDash val="solid"/>
          </a:ln>
        </p:spPr>
      </p:sp>
      <p:sp>
        <p:nvSpPr>
          <p:cNvPr id="10" name="Text 7"/>
          <p:cNvSpPr/>
          <p:nvPr/>
        </p:nvSpPr>
        <p:spPr>
          <a:xfrm>
            <a:off x="10324148" y="2839045"/>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1" name="Text 8"/>
          <p:cNvSpPr/>
          <p:nvPr/>
        </p:nvSpPr>
        <p:spPr>
          <a:xfrm>
            <a:off x="10891599" y="2873693"/>
            <a:ext cx="237744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Disponibilité élevée</a:t>
            </a:r>
            <a:endParaRPr lang="en-US" sz="2187" dirty="0"/>
          </a:p>
        </p:txBody>
      </p:sp>
      <p:sp>
        <p:nvSpPr>
          <p:cNvPr id="12" name="Text 9"/>
          <p:cNvSpPr/>
          <p:nvPr/>
        </p:nvSpPr>
        <p:spPr>
          <a:xfrm>
            <a:off x="10891599" y="3443049"/>
            <a:ext cx="2905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applications, les données et les services sont hébergés sur des serveurs distants et accessibles via Internet.</a:t>
            </a:r>
            <a:endParaRPr lang="en-US" sz="1750" dirty="0"/>
          </a:p>
        </p:txBody>
      </p:sp>
      <p:sp>
        <p:nvSpPr>
          <p:cNvPr id="13" name="Shape 10"/>
          <p:cNvSpPr/>
          <p:nvPr/>
        </p:nvSpPr>
        <p:spPr>
          <a:xfrm>
            <a:off x="6319599" y="5971223"/>
            <a:ext cx="499943" cy="499943"/>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6478072" y="6012894"/>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5" name="Text 12"/>
          <p:cNvSpPr/>
          <p:nvPr/>
        </p:nvSpPr>
        <p:spPr>
          <a:xfrm>
            <a:off x="7041713" y="6047542"/>
            <a:ext cx="441198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Réduction des coûts d'infrastructure</a:t>
            </a:r>
            <a:endParaRPr lang="en-US" sz="2187" dirty="0"/>
          </a:p>
        </p:txBody>
      </p:sp>
      <p:sp>
        <p:nvSpPr>
          <p:cNvPr id="16" name="Text 13"/>
          <p:cNvSpPr/>
          <p:nvPr/>
        </p:nvSpPr>
        <p:spPr>
          <a:xfrm>
            <a:off x="7041713" y="6616898"/>
            <a:ext cx="6755487"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 modèle permet une mise à l'échelle facile, une disponibilité élevée et une réduction des coûts d'infrastructure.</a:t>
            </a:r>
            <a:endParaRPr lang="en-US" sz="1750" dirty="0"/>
          </a:p>
        </p:txBody>
      </p:sp>
      <p:pic>
        <p:nvPicPr>
          <p:cNvPr id="17"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621167" y="499824"/>
            <a:ext cx="5006340" cy="486013"/>
          </a:xfrm>
          <a:prstGeom prst="rect">
            <a:avLst/>
          </a:prstGeom>
          <a:noFill/>
          <a:ln/>
        </p:spPr>
        <p:txBody>
          <a:bodyPr wrap="none" rtlCol="0" anchor="t"/>
          <a:lstStyle/>
          <a:p>
            <a:pPr indent="0" marL="0">
              <a:lnSpc>
                <a:spcPts val="3827"/>
              </a:lnSpc>
              <a:buNone/>
            </a:pPr>
            <a:r>
              <a:rPr lang="en-US" sz="3062" dirty="0">
                <a:solidFill>
                  <a:srgbClr val="312F2B"/>
                </a:solidFill>
                <a:latin typeface="Gelasio" pitchFamily="34" charset="0"/>
                <a:ea typeface="Gelasio" pitchFamily="34" charset="-122"/>
                <a:cs typeface="Gelasio" pitchFamily="34" charset="-120"/>
              </a:rPr>
              <a:t>5. Architecture microservices</a:t>
            </a:r>
            <a:endParaRPr lang="en-US" sz="3062" dirty="0"/>
          </a:p>
        </p:txBody>
      </p:sp>
      <p:pic>
        <p:nvPicPr>
          <p:cNvPr id="5" name="Image 1" descr="preencoded.png">    </p:cNvPr>
          <p:cNvPicPr>
            <a:picLocks noChangeAspect="1"/>
          </p:cNvPicPr>
          <p:nvPr/>
        </p:nvPicPr>
        <p:blipFill>
          <a:blip r:embed="rId2"/>
          <a:stretch>
            <a:fillRect/>
          </a:stretch>
        </p:blipFill>
        <p:spPr>
          <a:xfrm>
            <a:off x="4138255" y="1399342"/>
            <a:ext cx="2799636" cy="1866424"/>
          </a:xfrm>
          <a:prstGeom prst="rect">
            <a:avLst/>
          </a:prstGeom>
        </p:spPr>
      </p:pic>
      <p:pic>
        <p:nvPicPr>
          <p:cNvPr id="6" name="Image 2" descr="preencoded.png">    </p:cNvPr>
          <p:cNvPicPr>
            <a:picLocks noChangeAspect="1"/>
          </p:cNvPicPr>
          <p:nvPr/>
        </p:nvPicPr>
        <p:blipFill>
          <a:blip r:embed="rId3"/>
          <a:stretch>
            <a:fillRect/>
          </a:stretch>
        </p:blipFill>
        <p:spPr>
          <a:xfrm>
            <a:off x="7059811" y="1399342"/>
            <a:ext cx="3302794" cy="1866424"/>
          </a:xfrm>
          <a:prstGeom prst="rect">
            <a:avLst/>
          </a:prstGeom>
        </p:spPr>
      </p:pic>
      <p:sp>
        <p:nvSpPr>
          <p:cNvPr id="7" name="Shape 2"/>
          <p:cNvSpPr/>
          <p:nvPr/>
        </p:nvSpPr>
        <p:spPr>
          <a:xfrm>
            <a:off x="3621167" y="5636419"/>
            <a:ext cx="7388066" cy="31075"/>
          </a:xfrm>
          <a:prstGeom prst="rect">
            <a:avLst/>
          </a:prstGeom>
          <a:solidFill>
            <a:srgbClr val="D1D1C7"/>
          </a:solidFill>
          <a:ln/>
        </p:spPr>
      </p:sp>
      <p:sp>
        <p:nvSpPr>
          <p:cNvPr id="8" name="Shape 3"/>
          <p:cNvSpPr/>
          <p:nvPr/>
        </p:nvSpPr>
        <p:spPr>
          <a:xfrm>
            <a:off x="5413712" y="5636359"/>
            <a:ext cx="31075" cy="544354"/>
          </a:xfrm>
          <a:prstGeom prst="rect">
            <a:avLst/>
          </a:prstGeom>
          <a:solidFill>
            <a:srgbClr val="D1D1C7"/>
          </a:solidFill>
          <a:ln/>
        </p:spPr>
      </p:sp>
      <p:sp>
        <p:nvSpPr>
          <p:cNvPr id="9" name="Shape 4"/>
          <p:cNvSpPr/>
          <p:nvPr/>
        </p:nvSpPr>
        <p:spPr>
          <a:xfrm>
            <a:off x="5254347" y="5461456"/>
            <a:ext cx="349925" cy="349925"/>
          </a:xfrm>
          <a:prstGeom prst="roundRect">
            <a:avLst>
              <a:gd name="adj" fmla="val 20002"/>
            </a:avLst>
          </a:prstGeom>
          <a:solidFill>
            <a:srgbClr val="E8E8E3"/>
          </a:solidFill>
          <a:ln w="9644">
            <a:solidFill>
              <a:srgbClr val="D1D1C7"/>
            </a:solidFill>
            <a:prstDash val="solid"/>
          </a:ln>
        </p:spPr>
      </p:sp>
      <p:sp>
        <p:nvSpPr>
          <p:cNvPr id="10" name="Text 5"/>
          <p:cNvSpPr/>
          <p:nvPr/>
        </p:nvSpPr>
        <p:spPr>
          <a:xfrm>
            <a:off x="5379720" y="5490508"/>
            <a:ext cx="99060" cy="291703"/>
          </a:xfrm>
          <a:prstGeom prst="rect">
            <a:avLst/>
          </a:prstGeom>
          <a:noFill/>
          <a:ln/>
        </p:spPr>
        <p:txBody>
          <a:bodyPr wrap="none" rtlCol="0" anchor="t"/>
          <a:lstStyle/>
          <a:p>
            <a:pPr algn="ctr" indent="0" marL="0">
              <a:lnSpc>
                <a:spcPts val="2296"/>
              </a:lnSpc>
              <a:buNone/>
            </a:pPr>
            <a:r>
              <a:rPr lang="en-US" sz="1837" dirty="0">
                <a:solidFill>
                  <a:srgbClr val="272525"/>
                </a:solidFill>
                <a:latin typeface="Gelasio" pitchFamily="34" charset="0"/>
                <a:ea typeface="Gelasio" pitchFamily="34" charset="-122"/>
                <a:cs typeface="Gelasio" pitchFamily="34" charset="-120"/>
              </a:rPr>
              <a:t>1</a:t>
            </a:r>
            <a:endParaRPr lang="en-US" sz="1837" dirty="0"/>
          </a:p>
        </p:txBody>
      </p:sp>
      <p:sp>
        <p:nvSpPr>
          <p:cNvPr id="11" name="Text 6"/>
          <p:cNvSpPr/>
          <p:nvPr/>
        </p:nvSpPr>
        <p:spPr>
          <a:xfrm>
            <a:off x="4069080" y="6336268"/>
            <a:ext cx="2720340" cy="243007"/>
          </a:xfrm>
          <a:prstGeom prst="rect">
            <a:avLst/>
          </a:prstGeom>
          <a:noFill/>
          <a:ln/>
        </p:spPr>
        <p:txBody>
          <a:bodyPr wrap="none" rtlCol="0" anchor="t"/>
          <a:lstStyle/>
          <a:p>
            <a:pPr algn="ctr" indent="0" marL="0">
              <a:lnSpc>
                <a:spcPts val="1914"/>
              </a:lnSpc>
              <a:buNone/>
            </a:pPr>
            <a:r>
              <a:rPr lang="en-US" sz="1531" dirty="0">
                <a:solidFill>
                  <a:srgbClr val="272525"/>
                </a:solidFill>
                <a:latin typeface="Gelasio" pitchFamily="34" charset="0"/>
                <a:ea typeface="Gelasio" pitchFamily="34" charset="-122"/>
                <a:cs typeface="Gelasio" pitchFamily="34" charset="-120"/>
              </a:rPr>
              <a:t>Décomposition de l'application</a:t>
            </a:r>
            <a:endParaRPr lang="en-US" sz="1531" dirty="0"/>
          </a:p>
        </p:txBody>
      </p:sp>
      <p:sp>
        <p:nvSpPr>
          <p:cNvPr id="12" name="Text 7"/>
          <p:cNvSpPr/>
          <p:nvPr/>
        </p:nvSpPr>
        <p:spPr>
          <a:xfrm>
            <a:off x="3776662" y="6734770"/>
            <a:ext cx="3305294" cy="994886"/>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L'architecture microservices est un modèle dans lequel une application est décomposée en petits services indépendants qui fonctionnent ensemble pour fournir des fonctionnalités spécifiques.</a:t>
            </a:r>
            <a:endParaRPr lang="en-US" sz="1225" dirty="0"/>
          </a:p>
        </p:txBody>
      </p:sp>
      <p:sp>
        <p:nvSpPr>
          <p:cNvPr id="13" name="Shape 8"/>
          <p:cNvSpPr/>
          <p:nvPr/>
        </p:nvSpPr>
        <p:spPr>
          <a:xfrm>
            <a:off x="7299543" y="5092125"/>
            <a:ext cx="31075" cy="544354"/>
          </a:xfrm>
          <a:prstGeom prst="rect">
            <a:avLst/>
          </a:prstGeom>
          <a:solidFill>
            <a:srgbClr val="D1D1C7"/>
          </a:solidFill>
          <a:ln/>
        </p:spPr>
      </p:sp>
      <p:sp>
        <p:nvSpPr>
          <p:cNvPr id="14" name="Shape 9"/>
          <p:cNvSpPr/>
          <p:nvPr/>
        </p:nvSpPr>
        <p:spPr>
          <a:xfrm>
            <a:off x="7140178" y="5461456"/>
            <a:ext cx="349925" cy="349925"/>
          </a:xfrm>
          <a:prstGeom prst="roundRect">
            <a:avLst>
              <a:gd name="adj" fmla="val 20002"/>
            </a:avLst>
          </a:prstGeom>
          <a:solidFill>
            <a:srgbClr val="E8E8E3"/>
          </a:solidFill>
          <a:ln w="9644">
            <a:solidFill>
              <a:srgbClr val="D1D1C7"/>
            </a:solidFill>
            <a:prstDash val="solid"/>
          </a:ln>
        </p:spPr>
      </p:sp>
      <p:sp>
        <p:nvSpPr>
          <p:cNvPr id="15" name="Text 10"/>
          <p:cNvSpPr/>
          <p:nvPr/>
        </p:nvSpPr>
        <p:spPr>
          <a:xfrm>
            <a:off x="7250311" y="5490508"/>
            <a:ext cx="129540" cy="291703"/>
          </a:xfrm>
          <a:prstGeom prst="rect">
            <a:avLst/>
          </a:prstGeom>
          <a:noFill/>
          <a:ln/>
        </p:spPr>
        <p:txBody>
          <a:bodyPr wrap="none" rtlCol="0" anchor="t"/>
          <a:lstStyle/>
          <a:p>
            <a:pPr algn="ctr" indent="0" marL="0">
              <a:lnSpc>
                <a:spcPts val="2296"/>
              </a:lnSpc>
              <a:buNone/>
            </a:pPr>
            <a:r>
              <a:rPr lang="en-US" sz="1837" dirty="0">
                <a:solidFill>
                  <a:srgbClr val="272525"/>
                </a:solidFill>
                <a:latin typeface="Gelasio" pitchFamily="34" charset="0"/>
                <a:ea typeface="Gelasio" pitchFamily="34" charset="-122"/>
                <a:cs typeface="Gelasio" pitchFamily="34" charset="-120"/>
              </a:rPr>
              <a:t>2</a:t>
            </a:r>
            <a:endParaRPr lang="en-US" sz="1837" dirty="0"/>
          </a:p>
        </p:txBody>
      </p:sp>
      <p:sp>
        <p:nvSpPr>
          <p:cNvPr id="16" name="Text 11"/>
          <p:cNvSpPr/>
          <p:nvPr/>
        </p:nvSpPr>
        <p:spPr>
          <a:xfrm>
            <a:off x="6511171" y="3543181"/>
            <a:ext cx="1607820" cy="243007"/>
          </a:xfrm>
          <a:prstGeom prst="rect">
            <a:avLst/>
          </a:prstGeom>
          <a:noFill/>
          <a:ln/>
        </p:spPr>
        <p:txBody>
          <a:bodyPr wrap="none" rtlCol="0" anchor="t"/>
          <a:lstStyle/>
          <a:p>
            <a:pPr algn="ctr" indent="0" marL="0">
              <a:lnSpc>
                <a:spcPts val="1914"/>
              </a:lnSpc>
              <a:buNone/>
            </a:pPr>
            <a:r>
              <a:rPr lang="en-US" sz="1531" dirty="0">
                <a:solidFill>
                  <a:srgbClr val="272525"/>
                </a:solidFill>
                <a:latin typeface="Gelasio" pitchFamily="34" charset="0"/>
                <a:ea typeface="Gelasio" pitchFamily="34" charset="-122"/>
                <a:cs typeface="Gelasio" pitchFamily="34" charset="-120"/>
              </a:rPr>
              <a:t>Gestion autonome</a:t>
            </a:r>
            <a:endParaRPr lang="en-US" sz="1531" dirty="0"/>
          </a:p>
        </p:txBody>
      </p:sp>
      <p:sp>
        <p:nvSpPr>
          <p:cNvPr id="17" name="Text 12"/>
          <p:cNvSpPr/>
          <p:nvPr/>
        </p:nvSpPr>
        <p:spPr>
          <a:xfrm>
            <a:off x="5662493" y="3941683"/>
            <a:ext cx="3305294" cy="994886"/>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Chaque microservice est développé, déployé et géré de manière autonome, ce qui permet une évolutivité, une flexibilité et une maintenance simplifiées.</a:t>
            </a:r>
            <a:endParaRPr lang="en-US" sz="1225" dirty="0"/>
          </a:p>
        </p:txBody>
      </p:sp>
      <p:sp>
        <p:nvSpPr>
          <p:cNvPr id="18" name="Shape 13"/>
          <p:cNvSpPr/>
          <p:nvPr/>
        </p:nvSpPr>
        <p:spPr>
          <a:xfrm>
            <a:off x="9185493" y="5636359"/>
            <a:ext cx="31075" cy="544354"/>
          </a:xfrm>
          <a:prstGeom prst="rect">
            <a:avLst/>
          </a:prstGeom>
          <a:solidFill>
            <a:srgbClr val="D1D1C7"/>
          </a:solidFill>
          <a:ln/>
        </p:spPr>
      </p:sp>
      <p:sp>
        <p:nvSpPr>
          <p:cNvPr id="19" name="Shape 14"/>
          <p:cNvSpPr/>
          <p:nvPr/>
        </p:nvSpPr>
        <p:spPr>
          <a:xfrm>
            <a:off x="9026128" y="5461456"/>
            <a:ext cx="349925" cy="349925"/>
          </a:xfrm>
          <a:prstGeom prst="roundRect">
            <a:avLst>
              <a:gd name="adj" fmla="val 20002"/>
            </a:avLst>
          </a:prstGeom>
          <a:solidFill>
            <a:srgbClr val="E8E8E3"/>
          </a:solidFill>
          <a:ln w="9644">
            <a:solidFill>
              <a:srgbClr val="D1D1C7"/>
            </a:solidFill>
            <a:prstDash val="solid"/>
          </a:ln>
        </p:spPr>
      </p:sp>
      <p:sp>
        <p:nvSpPr>
          <p:cNvPr id="20" name="Text 15"/>
          <p:cNvSpPr/>
          <p:nvPr/>
        </p:nvSpPr>
        <p:spPr>
          <a:xfrm>
            <a:off x="9136261" y="5490508"/>
            <a:ext cx="129540" cy="291703"/>
          </a:xfrm>
          <a:prstGeom prst="rect">
            <a:avLst/>
          </a:prstGeom>
          <a:noFill/>
          <a:ln/>
        </p:spPr>
        <p:txBody>
          <a:bodyPr wrap="none" rtlCol="0" anchor="t"/>
          <a:lstStyle/>
          <a:p>
            <a:pPr algn="ctr" indent="0" marL="0">
              <a:lnSpc>
                <a:spcPts val="2296"/>
              </a:lnSpc>
              <a:buNone/>
            </a:pPr>
            <a:r>
              <a:rPr lang="en-US" sz="1837" dirty="0">
                <a:solidFill>
                  <a:srgbClr val="272525"/>
                </a:solidFill>
                <a:latin typeface="Gelasio" pitchFamily="34" charset="0"/>
                <a:ea typeface="Gelasio" pitchFamily="34" charset="-122"/>
                <a:cs typeface="Gelasio" pitchFamily="34" charset="-120"/>
              </a:rPr>
              <a:t>3</a:t>
            </a:r>
            <a:endParaRPr lang="en-US" sz="1837" dirty="0"/>
          </a:p>
        </p:txBody>
      </p:sp>
      <p:sp>
        <p:nvSpPr>
          <p:cNvPr id="21" name="Text 16"/>
          <p:cNvSpPr/>
          <p:nvPr/>
        </p:nvSpPr>
        <p:spPr>
          <a:xfrm>
            <a:off x="8389501" y="6336268"/>
            <a:ext cx="1623060" cy="243007"/>
          </a:xfrm>
          <a:prstGeom prst="rect">
            <a:avLst/>
          </a:prstGeom>
          <a:noFill/>
          <a:ln/>
        </p:spPr>
        <p:txBody>
          <a:bodyPr wrap="none" rtlCol="0" anchor="t"/>
          <a:lstStyle/>
          <a:p>
            <a:pPr algn="ctr" indent="0" marL="0">
              <a:lnSpc>
                <a:spcPts val="1914"/>
              </a:lnSpc>
              <a:buNone/>
            </a:pPr>
            <a:r>
              <a:rPr lang="en-US" sz="1531" dirty="0">
                <a:solidFill>
                  <a:srgbClr val="272525"/>
                </a:solidFill>
                <a:latin typeface="Gelasio" pitchFamily="34" charset="0"/>
                <a:ea typeface="Gelasio" pitchFamily="34" charset="-122"/>
                <a:cs typeface="Gelasio" pitchFamily="34" charset="-120"/>
              </a:rPr>
              <a:t>Intégration simple</a:t>
            </a:r>
            <a:endParaRPr lang="en-US" sz="1531" dirty="0"/>
          </a:p>
        </p:txBody>
      </p:sp>
      <p:sp>
        <p:nvSpPr>
          <p:cNvPr id="22" name="Text 17"/>
          <p:cNvSpPr/>
          <p:nvPr/>
        </p:nvSpPr>
        <p:spPr>
          <a:xfrm>
            <a:off x="7548443" y="6734770"/>
            <a:ext cx="3305294" cy="746165"/>
          </a:xfrm>
          <a:prstGeom prst="rect">
            <a:avLst/>
          </a:prstGeom>
          <a:noFill/>
          <a:ln/>
        </p:spPr>
        <p:txBody>
          <a:bodyPr wrap="square" rtlCol="0" anchor="t"/>
          <a:lstStyle/>
          <a:p>
            <a:pPr algn="ctr" indent="0" marL="0">
              <a:lnSpc>
                <a:spcPts val="1960"/>
              </a:lnSpc>
              <a:buNone/>
            </a:pPr>
            <a:r>
              <a:rPr lang="en-US" sz="1225" dirty="0">
                <a:solidFill>
                  <a:srgbClr val="272525"/>
                </a:solidFill>
                <a:latin typeface="Lato" pitchFamily="34" charset="0"/>
                <a:ea typeface="Lato" pitchFamily="34" charset="-122"/>
                <a:cs typeface="Lato" pitchFamily="34" charset="-120"/>
              </a:rPr>
              <a:t>Les microservices fonctionnent ensemble pour répondre aux besoins spécifiques, favorisant une intégration simple au sein du SI.</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922973"/>
            <a:ext cx="679704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6. Architecture de référence</a:t>
            </a:r>
            <a:endParaRPr lang="en-US" sz="4374" dirty="0"/>
          </a:p>
        </p:txBody>
      </p:sp>
      <p:sp>
        <p:nvSpPr>
          <p:cNvPr id="5" name="Shape 2"/>
          <p:cNvSpPr/>
          <p:nvPr/>
        </p:nvSpPr>
        <p:spPr>
          <a:xfrm>
            <a:off x="2037993" y="2061686"/>
            <a:ext cx="10554414" cy="5244822"/>
          </a:xfrm>
          <a:prstGeom prst="roundRect">
            <a:avLst>
              <a:gd name="adj" fmla="val 1906"/>
            </a:avLst>
          </a:prstGeom>
          <a:noFill/>
          <a:ln w="13811">
            <a:solidFill>
              <a:srgbClr val="000000">
                <a:alpha val="8000"/>
              </a:srgbClr>
            </a:solidFill>
            <a:prstDash val="solid"/>
          </a:ln>
        </p:spPr>
      </p:sp>
      <p:sp>
        <p:nvSpPr>
          <p:cNvPr id="6" name="Shape 3"/>
          <p:cNvSpPr/>
          <p:nvPr/>
        </p:nvSpPr>
        <p:spPr>
          <a:xfrm>
            <a:off x="2051804" y="2075498"/>
            <a:ext cx="10526792" cy="2786301"/>
          </a:xfrm>
          <a:prstGeom prst="rect">
            <a:avLst/>
          </a:prstGeom>
          <a:solidFill>
            <a:srgbClr val="FFFFFF">
              <a:alpha val="4000"/>
            </a:srgbClr>
          </a:solidFill>
          <a:ln/>
        </p:spPr>
      </p:sp>
      <p:sp>
        <p:nvSpPr>
          <p:cNvPr id="7" name="Text 4"/>
          <p:cNvSpPr/>
          <p:nvPr/>
        </p:nvSpPr>
        <p:spPr>
          <a:xfrm>
            <a:off x="2273975" y="2305288"/>
            <a:ext cx="2666286"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Bonnes pratiques</a:t>
            </a:r>
            <a:endParaRPr lang="en-US" sz="2624" dirty="0"/>
          </a:p>
        </p:txBody>
      </p:sp>
      <p:sp>
        <p:nvSpPr>
          <p:cNvPr id="8" name="Text 5"/>
          <p:cNvSpPr/>
          <p:nvPr/>
        </p:nvSpPr>
        <p:spPr>
          <a:xfrm>
            <a:off x="2273975" y="2943939"/>
            <a:ext cx="4815245"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Une architecture de référence est un modèle d'architecture préconçu et documenté qui définit les bonnes pratiques, les normes et les recommandations pour la conception du SI.</a:t>
            </a:r>
            <a:endParaRPr lang="en-US" sz="1750" dirty="0"/>
          </a:p>
        </p:txBody>
      </p:sp>
      <p:sp>
        <p:nvSpPr>
          <p:cNvPr id="9" name="Text 6"/>
          <p:cNvSpPr/>
          <p:nvPr/>
        </p:nvSpPr>
        <p:spPr>
          <a:xfrm>
            <a:off x="7541181" y="2305288"/>
            <a:ext cx="4290060"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Structuration et organisation</a:t>
            </a:r>
            <a:endParaRPr lang="en-US" sz="2624" dirty="0"/>
          </a:p>
        </p:txBody>
      </p:sp>
      <p:sp>
        <p:nvSpPr>
          <p:cNvPr id="10" name="Text 7"/>
          <p:cNvSpPr/>
          <p:nvPr/>
        </p:nvSpPr>
        <p:spPr>
          <a:xfrm>
            <a:off x="7541181" y="2943939"/>
            <a:ext cx="4815245"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Elle fournit des directives sur la façon de structurer et d'organiser les composants du SI pour répondre aux besoins spécifiques d'une industrie, d'une entreprise ou d'un domaine d'activité.</a:t>
            </a:r>
            <a:endParaRPr lang="en-US" sz="1750" dirty="0"/>
          </a:p>
        </p:txBody>
      </p:sp>
      <p:sp>
        <p:nvSpPr>
          <p:cNvPr id="11" name="Shape 8"/>
          <p:cNvSpPr/>
          <p:nvPr/>
        </p:nvSpPr>
        <p:spPr>
          <a:xfrm>
            <a:off x="2051804" y="4861798"/>
            <a:ext cx="10526792" cy="2430899"/>
          </a:xfrm>
          <a:prstGeom prst="rect">
            <a:avLst/>
          </a:prstGeom>
          <a:solidFill>
            <a:srgbClr val="000000">
              <a:alpha val="4000"/>
            </a:srgbClr>
          </a:solidFill>
          <a:ln/>
        </p:spPr>
      </p:sp>
      <p:sp>
        <p:nvSpPr>
          <p:cNvPr id="12" name="Text 9"/>
          <p:cNvSpPr/>
          <p:nvPr/>
        </p:nvSpPr>
        <p:spPr>
          <a:xfrm>
            <a:off x="2273975" y="5091589"/>
            <a:ext cx="4312920"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Normes et recommandations</a:t>
            </a:r>
            <a:endParaRPr lang="en-US" sz="2624" dirty="0"/>
          </a:p>
        </p:txBody>
      </p:sp>
      <p:sp>
        <p:nvSpPr>
          <p:cNvPr id="13" name="Text 10"/>
          <p:cNvSpPr/>
          <p:nvPr/>
        </p:nvSpPr>
        <p:spPr>
          <a:xfrm>
            <a:off x="2273975" y="5730240"/>
            <a:ext cx="4815245"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Une architecture de référence est basée sur des normes et des recommandations reconnues par l'industrie pour assurer la qualité et la durabilité du SI.</a:t>
            </a:r>
            <a:endParaRPr lang="en-US" sz="1750" dirty="0"/>
          </a:p>
        </p:txBody>
      </p:sp>
      <p:sp>
        <p:nvSpPr>
          <p:cNvPr id="14" name="Text 11"/>
          <p:cNvSpPr/>
          <p:nvPr/>
        </p:nvSpPr>
        <p:spPr>
          <a:xfrm>
            <a:off x="7541181" y="5091589"/>
            <a:ext cx="3962400"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Optimisation de l'efficacité</a:t>
            </a:r>
            <a:endParaRPr lang="en-US" sz="2624" dirty="0"/>
          </a:p>
        </p:txBody>
      </p:sp>
      <p:sp>
        <p:nvSpPr>
          <p:cNvPr id="15" name="Text 12"/>
          <p:cNvSpPr/>
          <p:nvPr/>
        </p:nvSpPr>
        <p:spPr>
          <a:xfrm>
            <a:off x="7541181" y="5730240"/>
            <a:ext cx="4815245"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Elle vise à optimiser l'alignement entre les objectifs stratégiques de l'entreprise et les capacités du SI.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w="13692">
            <a:solidFill>
              <a:srgbClr val="FFFFFF">
                <a:alpha val="64000"/>
              </a:srgbClr>
            </a:solidFill>
            <a:prstDash val="solid"/>
          </a:ln>
        </p:spPr>
      </p:sp>
      <p:sp>
        <p:nvSpPr>
          <p:cNvPr id="4" name="Text 1"/>
          <p:cNvSpPr/>
          <p:nvPr/>
        </p:nvSpPr>
        <p:spPr>
          <a:xfrm>
            <a:off x="2100739" y="603766"/>
            <a:ext cx="10428923" cy="2058114"/>
          </a:xfrm>
          <a:prstGeom prst="rect">
            <a:avLst/>
          </a:prstGeom>
          <a:noFill/>
          <a:ln/>
        </p:spPr>
        <p:txBody>
          <a:bodyPr wrap="square" rtlCol="0" anchor="t"/>
          <a:lstStyle/>
          <a:p>
            <a:pPr indent="0" marL="0">
              <a:lnSpc>
                <a:spcPts val="5402"/>
              </a:lnSpc>
              <a:buNone/>
            </a:pPr>
            <a:r>
              <a:rPr lang="en-US" sz="4322" dirty="0">
                <a:solidFill>
                  <a:srgbClr val="312F2B"/>
                </a:solidFill>
                <a:latin typeface="Gelasio" pitchFamily="34" charset="0"/>
                <a:ea typeface="Gelasio" pitchFamily="34" charset="-122"/>
                <a:cs typeface="Gelasio" pitchFamily="34" charset="-120"/>
              </a:rPr>
              <a:t>7. Comment choisir le modèle d'architecture approprié pour votre entreprise industrielle ?</a:t>
            </a:r>
            <a:endParaRPr lang="en-US" sz="4322" dirty="0"/>
          </a:p>
        </p:txBody>
      </p:sp>
      <p:sp>
        <p:nvSpPr>
          <p:cNvPr id="5" name="Shape 2"/>
          <p:cNvSpPr/>
          <p:nvPr/>
        </p:nvSpPr>
        <p:spPr>
          <a:xfrm>
            <a:off x="2100739" y="3100983"/>
            <a:ext cx="3329940" cy="4524970"/>
          </a:xfrm>
          <a:prstGeom prst="roundRect">
            <a:avLst>
              <a:gd name="adj" fmla="val 2967"/>
            </a:avLst>
          </a:prstGeom>
          <a:solidFill>
            <a:srgbClr val="E8E8E3"/>
          </a:solidFill>
          <a:ln w="13692">
            <a:solidFill>
              <a:srgbClr val="D1D1C7"/>
            </a:solidFill>
            <a:prstDash val="solid"/>
          </a:ln>
        </p:spPr>
      </p:sp>
      <p:sp>
        <p:nvSpPr>
          <p:cNvPr id="6" name="Text 3"/>
          <p:cNvSpPr/>
          <p:nvPr/>
        </p:nvSpPr>
        <p:spPr>
          <a:xfrm>
            <a:off x="2333982" y="3334226"/>
            <a:ext cx="2863453" cy="686038"/>
          </a:xfrm>
          <a:prstGeom prst="rect">
            <a:avLst/>
          </a:prstGeom>
          <a:noFill/>
          <a:ln/>
        </p:spPr>
        <p:txBody>
          <a:bodyPr wrap="square" rtlCol="0" anchor="t"/>
          <a:lstStyle/>
          <a:p>
            <a:pPr indent="0" marL="0">
              <a:lnSpc>
                <a:spcPts val="2701"/>
              </a:lnSpc>
              <a:buNone/>
            </a:pPr>
            <a:r>
              <a:rPr lang="en-US" sz="2161" dirty="0">
                <a:solidFill>
                  <a:srgbClr val="272525"/>
                </a:solidFill>
                <a:latin typeface="Gelasio" pitchFamily="34" charset="0"/>
                <a:ea typeface="Gelasio" pitchFamily="34" charset="-122"/>
                <a:cs typeface="Gelasio" pitchFamily="34" charset="-120"/>
              </a:rPr>
              <a:t>Évaluez les besoins de votre entreprise.</a:t>
            </a:r>
            <a:endParaRPr lang="en-US" sz="2161" dirty="0"/>
          </a:p>
        </p:txBody>
      </p:sp>
      <p:sp>
        <p:nvSpPr>
          <p:cNvPr id="7" name="Text 4"/>
          <p:cNvSpPr/>
          <p:nvPr/>
        </p:nvSpPr>
        <p:spPr>
          <a:xfrm>
            <a:off x="2333982" y="4239816"/>
            <a:ext cx="2863453" cy="1756172"/>
          </a:xfrm>
          <a:prstGeom prst="rect">
            <a:avLst/>
          </a:prstGeom>
          <a:noFill/>
          <a:ln/>
        </p:spPr>
        <p:txBody>
          <a:bodyPr wrap="square" rtlCol="0" anchor="t"/>
          <a:lstStyle/>
          <a:p>
            <a:pPr indent="0" marL="0">
              <a:lnSpc>
                <a:spcPts val="2766"/>
              </a:lnSpc>
              <a:buNone/>
            </a:pPr>
            <a:r>
              <a:rPr lang="en-US" sz="1729" dirty="0">
                <a:solidFill>
                  <a:srgbClr val="272525"/>
                </a:solidFill>
                <a:latin typeface="Lato" pitchFamily="34" charset="0"/>
                <a:ea typeface="Lato" pitchFamily="34" charset="-122"/>
                <a:cs typeface="Lato" pitchFamily="34" charset="-120"/>
              </a:rPr>
              <a:t>Le choix du modèle d'architecture dépend des besoins, des objectifs et des contraintes spécifiques de l'entreprise industrielle.</a:t>
            </a:r>
            <a:endParaRPr lang="en-US" sz="1729" dirty="0"/>
          </a:p>
        </p:txBody>
      </p:sp>
      <p:sp>
        <p:nvSpPr>
          <p:cNvPr id="8" name="Shape 5"/>
          <p:cNvSpPr/>
          <p:nvPr/>
        </p:nvSpPr>
        <p:spPr>
          <a:xfrm>
            <a:off x="5650230" y="3100983"/>
            <a:ext cx="3329940" cy="4524970"/>
          </a:xfrm>
          <a:prstGeom prst="roundRect">
            <a:avLst>
              <a:gd name="adj" fmla="val 2967"/>
            </a:avLst>
          </a:prstGeom>
          <a:solidFill>
            <a:srgbClr val="E8E8E3"/>
          </a:solidFill>
          <a:ln w="13692">
            <a:solidFill>
              <a:srgbClr val="D1D1C7"/>
            </a:solidFill>
            <a:prstDash val="solid"/>
          </a:ln>
        </p:spPr>
      </p:sp>
      <p:sp>
        <p:nvSpPr>
          <p:cNvPr id="9" name="Text 6"/>
          <p:cNvSpPr/>
          <p:nvPr/>
        </p:nvSpPr>
        <p:spPr>
          <a:xfrm>
            <a:off x="5883473" y="3334226"/>
            <a:ext cx="2863453" cy="1029057"/>
          </a:xfrm>
          <a:prstGeom prst="rect">
            <a:avLst/>
          </a:prstGeom>
          <a:noFill/>
          <a:ln/>
        </p:spPr>
        <p:txBody>
          <a:bodyPr wrap="square" rtlCol="0" anchor="t"/>
          <a:lstStyle/>
          <a:p>
            <a:pPr indent="0" marL="0">
              <a:lnSpc>
                <a:spcPts val="2701"/>
              </a:lnSpc>
              <a:buNone/>
            </a:pPr>
            <a:r>
              <a:rPr lang="en-US" sz="2161" dirty="0">
                <a:solidFill>
                  <a:srgbClr val="272525"/>
                </a:solidFill>
                <a:latin typeface="Gelasio" pitchFamily="34" charset="0"/>
                <a:ea typeface="Gelasio" pitchFamily="34" charset="-122"/>
                <a:cs typeface="Gelasio" pitchFamily="34" charset="-120"/>
              </a:rPr>
              <a:t>Examinez les avantages et les inconvénients de chaque modèle.</a:t>
            </a:r>
            <a:endParaRPr lang="en-US" sz="2161" dirty="0"/>
          </a:p>
        </p:txBody>
      </p:sp>
      <p:sp>
        <p:nvSpPr>
          <p:cNvPr id="10" name="Text 7"/>
          <p:cNvSpPr/>
          <p:nvPr/>
        </p:nvSpPr>
        <p:spPr>
          <a:xfrm>
            <a:off x="5883473" y="4582835"/>
            <a:ext cx="2863453" cy="2809875"/>
          </a:xfrm>
          <a:prstGeom prst="rect">
            <a:avLst/>
          </a:prstGeom>
          <a:noFill/>
          <a:ln/>
        </p:spPr>
        <p:txBody>
          <a:bodyPr wrap="square" rtlCol="0" anchor="t"/>
          <a:lstStyle/>
          <a:p>
            <a:pPr indent="0" marL="0">
              <a:lnSpc>
                <a:spcPts val="2766"/>
              </a:lnSpc>
              <a:buNone/>
            </a:pPr>
            <a:r>
              <a:rPr lang="en-US" sz="1729" dirty="0">
                <a:solidFill>
                  <a:srgbClr val="272525"/>
                </a:solidFill>
                <a:latin typeface="Lato" pitchFamily="34" charset="0"/>
                <a:ea typeface="Lato" pitchFamily="34" charset="-122"/>
                <a:cs typeface="Lato" pitchFamily="34" charset="-120"/>
              </a:rPr>
              <a:t>Chacun des modèles d'architecture des SI présentés offre des avantages et des inconvénients différents, qui doivent être évalués en fonction de votre entreprise et de vos objectifs d'affaires.</a:t>
            </a:r>
            <a:endParaRPr lang="en-US" sz="1729" dirty="0"/>
          </a:p>
        </p:txBody>
      </p:sp>
      <p:sp>
        <p:nvSpPr>
          <p:cNvPr id="11" name="Shape 8"/>
          <p:cNvSpPr/>
          <p:nvPr/>
        </p:nvSpPr>
        <p:spPr>
          <a:xfrm>
            <a:off x="9199721" y="3100983"/>
            <a:ext cx="3329940" cy="4524970"/>
          </a:xfrm>
          <a:prstGeom prst="roundRect">
            <a:avLst>
              <a:gd name="adj" fmla="val 2967"/>
            </a:avLst>
          </a:prstGeom>
          <a:solidFill>
            <a:srgbClr val="E8E8E3"/>
          </a:solidFill>
          <a:ln w="13692">
            <a:solidFill>
              <a:srgbClr val="D1D1C7"/>
            </a:solidFill>
            <a:prstDash val="solid"/>
          </a:ln>
        </p:spPr>
      </p:sp>
      <p:sp>
        <p:nvSpPr>
          <p:cNvPr id="12" name="Text 9"/>
          <p:cNvSpPr/>
          <p:nvPr/>
        </p:nvSpPr>
        <p:spPr>
          <a:xfrm>
            <a:off x="9432965" y="3334226"/>
            <a:ext cx="2863453" cy="686038"/>
          </a:xfrm>
          <a:prstGeom prst="rect">
            <a:avLst/>
          </a:prstGeom>
          <a:noFill/>
          <a:ln/>
        </p:spPr>
        <p:txBody>
          <a:bodyPr wrap="square" rtlCol="0" anchor="t"/>
          <a:lstStyle/>
          <a:p>
            <a:pPr indent="0" marL="0">
              <a:lnSpc>
                <a:spcPts val="2701"/>
              </a:lnSpc>
              <a:buNone/>
            </a:pPr>
            <a:r>
              <a:rPr lang="en-US" sz="2161" dirty="0">
                <a:solidFill>
                  <a:srgbClr val="272525"/>
                </a:solidFill>
                <a:latin typeface="Gelasio" pitchFamily="34" charset="0"/>
                <a:ea typeface="Gelasio" pitchFamily="34" charset="-122"/>
                <a:cs typeface="Gelasio" pitchFamily="34" charset="-120"/>
              </a:rPr>
              <a:t>Consultez des experts en architecture des SI.</a:t>
            </a:r>
            <a:endParaRPr lang="en-US" sz="2161" dirty="0"/>
          </a:p>
        </p:txBody>
      </p:sp>
      <p:sp>
        <p:nvSpPr>
          <p:cNvPr id="13" name="Text 10"/>
          <p:cNvSpPr/>
          <p:nvPr/>
        </p:nvSpPr>
        <p:spPr>
          <a:xfrm>
            <a:off x="9432965" y="4239816"/>
            <a:ext cx="2863453" cy="2809875"/>
          </a:xfrm>
          <a:prstGeom prst="rect">
            <a:avLst/>
          </a:prstGeom>
          <a:noFill/>
          <a:ln/>
        </p:spPr>
        <p:txBody>
          <a:bodyPr wrap="square" rtlCol="0" anchor="t"/>
          <a:lstStyle/>
          <a:p>
            <a:pPr indent="0" marL="0">
              <a:lnSpc>
                <a:spcPts val="2766"/>
              </a:lnSpc>
              <a:buNone/>
            </a:pPr>
            <a:r>
              <a:rPr lang="en-US" sz="1729" dirty="0">
                <a:solidFill>
                  <a:srgbClr val="272525"/>
                </a:solidFill>
                <a:latin typeface="Lato" pitchFamily="34" charset="0"/>
                <a:ea typeface="Lato" pitchFamily="34" charset="-122"/>
                <a:cs typeface="Lato" pitchFamily="34" charset="-120"/>
              </a:rPr>
              <a:t>Les experts en architecture des SI peuvent vous aider à évaluer les différents modèles d'architecture des SI, à identifier celui qui convient le mieux à votre entreprise et à élaborer un plan de transition efficace.</a:t>
            </a:r>
            <a:endParaRPr lang="en-US" sz="172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534722"/>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Conclusion</a:t>
            </a:r>
            <a:endParaRPr lang="en-US" sz="4374" dirty="0"/>
          </a:p>
        </p:txBody>
      </p:sp>
      <p:sp>
        <p:nvSpPr>
          <p:cNvPr id="5" name="Text 2"/>
          <p:cNvSpPr/>
          <p:nvPr/>
        </p:nvSpPr>
        <p:spPr>
          <a:xfrm>
            <a:off x="6319599" y="3562350"/>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modèles d'architecture des SI présentés dans ce guide offrent des approches différentes pour concevoir et organiser les systèmes d'informations. En choisissant le modèle d'architecture approprié pour votre entreprise industrielle, vous pouvez optimiser l'alignement entre les objectifs stratégiques de l'entreprise et les capacités du SI, favoriser l'intégration des systèmes, la réutilisabilité des composants et la flexibilité opérationnelle.</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2023-09-26T07:26:43Z</dcterms:created>
  <dcterms:modified xsi:type="dcterms:W3CDTF">2023-09-26T07:26:43Z</dcterms:modified>
</cp:coreProperties>
</file>